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0" r:id="rId2"/>
    <p:sldId id="256" r:id="rId3"/>
    <p:sldId id="257" r:id="rId4"/>
    <p:sldId id="258" r:id="rId5"/>
    <p:sldId id="259" r:id="rId6"/>
    <p:sldId id="4434" r:id="rId7"/>
    <p:sldId id="4435" r:id="rId8"/>
    <p:sldId id="261" r:id="rId9"/>
    <p:sldId id="4436" r:id="rId10"/>
    <p:sldId id="443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8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E91FC1-2E45-4099-BA4E-D9C1063ED35F}" v="1" dt="2024-05-04T13:25:21.7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9183" autoAdjust="0"/>
    <p:restoredTop sz="94660"/>
  </p:normalViewPr>
  <p:slideViewPr>
    <p:cSldViewPr snapToGrid="0">
      <p:cViewPr varScale="1">
        <p:scale>
          <a:sx n="66" d="100"/>
          <a:sy n="66" d="100"/>
        </p:scale>
        <p:origin x="58" y="6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tish M" userId="95509c1a-8f96-460a-b3d5-ec1bbc21110a" providerId="ADAL" clId="{BAE91FC1-2E45-4099-BA4E-D9C1063ED35F}"/>
    <pc:docChg chg="modSld">
      <pc:chgData name="Satish M" userId="95509c1a-8f96-460a-b3d5-ec1bbc21110a" providerId="ADAL" clId="{BAE91FC1-2E45-4099-BA4E-D9C1063ED35F}" dt="2024-05-04T13:25:28.096" v="17" actId="1076"/>
      <pc:docMkLst>
        <pc:docMk/>
      </pc:docMkLst>
      <pc:sldChg chg="modSp mod">
        <pc:chgData name="Satish M" userId="95509c1a-8f96-460a-b3d5-ec1bbc21110a" providerId="ADAL" clId="{BAE91FC1-2E45-4099-BA4E-D9C1063ED35F}" dt="2024-05-04T13:22:51.288" v="15" actId="1076"/>
        <pc:sldMkLst>
          <pc:docMk/>
          <pc:sldMk cId="0" sldId="260"/>
        </pc:sldMkLst>
        <pc:spChg chg="mod">
          <ac:chgData name="Satish M" userId="95509c1a-8f96-460a-b3d5-ec1bbc21110a" providerId="ADAL" clId="{BAE91FC1-2E45-4099-BA4E-D9C1063ED35F}" dt="2024-05-04T13:22:48.307" v="14" actId="1076"/>
          <ac:spMkLst>
            <pc:docMk/>
            <pc:sldMk cId="0" sldId="260"/>
            <ac:spMk id="2" creationId="{ED66556B-B256-8D8D-E60E-0C5895B5FFA5}"/>
          </ac:spMkLst>
        </pc:spChg>
        <pc:spChg chg="mod">
          <ac:chgData name="Satish M" userId="95509c1a-8f96-460a-b3d5-ec1bbc21110a" providerId="ADAL" clId="{BAE91FC1-2E45-4099-BA4E-D9C1063ED35F}" dt="2024-05-04T13:22:45.572" v="13" actId="1076"/>
          <ac:spMkLst>
            <pc:docMk/>
            <pc:sldMk cId="0" sldId="260"/>
            <ac:spMk id="3" creationId="{21F87AA7-2FEF-9248-CC8B-6951622F8F14}"/>
          </ac:spMkLst>
        </pc:spChg>
        <pc:spChg chg="mod">
          <ac:chgData name="Satish M" userId="95509c1a-8f96-460a-b3d5-ec1bbc21110a" providerId="ADAL" clId="{BAE91FC1-2E45-4099-BA4E-D9C1063ED35F}" dt="2024-05-04T13:22:40.008" v="11" actId="1076"/>
          <ac:spMkLst>
            <pc:docMk/>
            <pc:sldMk cId="0" sldId="260"/>
            <ac:spMk id="6" creationId="{00000000-0000-0000-0000-000000000000}"/>
          </ac:spMkLst>
        </pc:spChg>
        <pc:spChg chg="mod">
          <ac:chgData name="Satish M" userId="95509c1a-8f96-460a-b3d5-ec1bbc21110a" providerId="ADAL" clId="{BAE91FC1-2E45-4099-BA4E-D9C1063ED35F}" dt="2024-05-04T13:22:43.321" v="12" actId="1076"/>
          <ac:spMkLst>
            <pc:docMk/>
            <pc:sldMk cId="0" sldId="260"/>
            <ac:spMk id="7" creationId="{00000000-0000-0000-0000-000000000000}"/>
          </ac:spMkLst>
        </pc:spChg>
        <pc:spChg chg="mod">
          <ac:chgData name="Satish M" userId="95509c1a-8f96-460a-b3d5-ec1bbc21110a" providerId="ADAL" clId="{BAE91FC1-2E45-4099-BA4E-D9C1063ED35F}" dt="2024-05-04T13:22:51.288" v="15" actId="1076"/>
          <ac:spMkLst>
            <pc:docMk/>
            <pc:sldMk cId="0" sldId="260"/>
            <ac:spMk id="8" creationId="{00000000-0000-0000-0000-000000000000}"/>
          </ac:spMkLst>
        </pc:spChg>
      </pc:sldChg>
      <pc:sldChg chg="addSp modSp mod">
        <pc:chgData name="Satish M" userId="95509c1a-8f96-460a-b3d5-ec1bbc21110a" providerId="ADAL" clId="{BAE91FC1-2E45-4099-BA4E-D9C1063ED35F}" dt="2024-05-04T13:25:28.096" v="17" actId="1076"/>
        <pc:sldMkLst>
          <pc:docMk/>
          <pc:sldMk cId="4051022129" sldId="4421"/>
        </pc:sldMkLst>
        <pc:spChg chg="add mod">
          <ac:chgData name="Satish M" userId="95509c1a-8f96-460a-b3d5-ec1bbc21110a" providerId="ADAL" clId="{BAE91FC1-2E45-4099-BA4E-D9C1063ED35F}" dt="2024-05-04T13:25:28.096" v="17" actId="1076"/>
          <ac:spMkLst>
            <pc:docMk/>
            <pc:sldMk cId="4051022129" sldId="4421"/>
            <ac:spMk id="4" creationId="{DC834CDC-2435-88E7-E908-66FF8BBA8773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83ABB-A641-41B3-815B-0BF71611796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64667-E269-4945-B7C0-AD99F8954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91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6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225B-E41B-77C0-1A23-7FE91583A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84B7F-BF54-53DE-5ED7-2CDED8A4B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18E42-7938-EBF6-0BBB-C03E98259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4C66D-7C77-1BC2-E297-5581F607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71FE2-01D7-8CFA-F772-2A12DADA9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7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79BFA-EF8F-EA09-32AE-D64B8AE7D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459FB-C2B4-23D4-5E49-19DBA37F4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3C33-E5A3-B4F5-E8BF-0885DE881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3BEFD-E011-F7CA-9B31-F27B73919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99C5A-F8B7-9E90-F8CD-0F9D2201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37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C63739-7054-0E76-0B25-A01771D40C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8EBE8-732F-CBA6-F8BB-30CF1BAE2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9432A-8B6F-76F0-0D7B-30A66B96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8D616-BCA7-5689-02D1-3CA3EA884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83D8B-7730-9BA0-75AA-DC12AF5D0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53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6900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69414-E7DE-B18D-3123-DBD0283DA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EC70-B92A-CC7C-576E-A961A566D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0CFBF-3986-2ECA-DC6E-B0EB5EEAE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622A7-D018-3314-6712-AC0A3E32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F858B-9E65-33C3-1330-DDC559B7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99EF2-BE12-339C-53A6-D7F37ED5D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EA9B6-8FA8-149E-9646-FB301CFB1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25791-C68A-6622-2CC5-3C0B28333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CB1C5-90B9-0823-9015-AF5F09CF9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9B8B6-BAA6-240F-60BE-518B08A6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0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3121-A2A6-067F-9BB5-431330CD0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61458-6F42-1FC6-02A5-B26BB0448D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A9E45-D816-7EFD-3CAA-178E16FA00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4DE17-8AF8-1452-3C2B-1E8AC11C0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04EE6-8A95-F57F-A192-3DE3AA413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7B0C8-4507-0579-A941-6A255E92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8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D41E2-A077-4FE6-C0D3-E53AD7692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D9F13-A5D4-37A3-1493-299424981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5EE514-EB19-276A-D5A5-AD3B4528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4ECFBA-4BCE-DB10-1A82-A2D64F058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FB50E7-10C2-3309-2CDC-0F66334ED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1554FF-26AD-988B-1BE6-17295ED2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B7DB9-3BFA-EEC0-380B-FF6C9131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18BED0-2F21-3460-79B8-7290A76A4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7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0D88-D9A6-E2BA-4D07-31B2E1E8C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9C88D8-4119-A0E3-1E19-520074B60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D6728-10D0-DD4F-070F-D8887DC40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F0AF4-0EB8-E3C6-BC9D-0F225B0D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1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6305AF-CB28-6234-0989-07022337F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5B88D4-A6C0-E1B7-8994-A86076DA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2BBE91-403E-73E0-6DB4-5910441B7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80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1ACB-DC8B-620D-E3BF-7FA852E0A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1B764-533F-1B5D-0611-138F69934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5571B-161E-E09A-5698-4A40CFD31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11E9-C5AE-278A-0394-D5A3F4277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A9B3E-94F2-61BE-DDC5-42C05138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52E40-E8E1-BD3E-81E3-532D7B29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0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F0294-46E3-230A-33FB-B650A56B8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C59121-E297-856F-8ED2-F9B862BEE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4B73E-5B9E-91E2-5353-C491A0CF9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4E462-7BB8-F752-941C-B91D00225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8DAB4-C59B-C493-7D76-5E1C91DA5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1DC2E0-CCB3-2997-598A-4720CC284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BEEC88-9CA5-4612-35B7-82E0244A7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DCC53-C329-CE13-38A1-EB94C1E16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1CA58-D0E5-D20E-2F11-B1014BAA02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6C86BF-26DF-47F2-BBA6-FB99F1E1025C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4645D-A023-304B-CF92-E94304A16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39631-FBA3-5F80-C564-B320E69D3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53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87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2"/>
          <a:srcRect l="1" r="-387" b="18588"/>
          <a:stretch/>
        </p:blipFill>
        <p:spPr>
          <a:xfrm>
            <a:off x="366227" y="237669"/>
            <a:ext cx="1212311" cy="78869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66227" y="1503753"/>
            <a:ext cx="11555519" cy="10665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4800" dirty="0">
                <a:solidFill>
                  <a:srgbClr val="FFFFFF"/>
                </a:solidFill>
                <a:latin typeface="HK Grotesk Bold"/>
              </a:rPr>
              <a:t>WIPRO NGA Program – Automotive Batch 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6227" y="3275236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Capstone Project Presentation – 28</a:t>
            </a:r>
            <a:r>
              <a:rPr lang="en-US" sz="2400" baseline="30000" dirty="0">
                <a:solidFill>
                  <a:srgbClr val="FFFFFF"/>
                </a:solidFill>
                <a:latin typeface="HK Grotesk" pitchFamily="2" charset="77"/>
              </a:rPr>
              <a:t>th</a:t>
            </a: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 June 2024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6226" y="6140450"/>
            <a:ext cx="4172935" cy="221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  <a:spcBef>
                <a:spcPct val="0"/>
              </a:spcBef>
            </a:pPr>
            <a:r>
              <a:rPr lang="en-US" sz="1333" spc="133" dirty="0">
                <a:solidFill>
                  <a:srgbClr val="FFFFFF"/>
                </a:solidFill>
                <a:latin typeface="HK Grotesk Light Bold"/>
              </a:rPr>
              <a:t>www.rpsconsulting.in</a:t>
            </a: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ED66556B-B256-8D8D-E60E-0C5895B5FFA5}"/>
              </a:ext>
            </a:extLst>
          </p:cNvPr>
          <p:cNvSpPr txBox="1"/>
          <p:nvPr/>
        </p:nvSpPr>
        <p:spPr>
          <a:xfrm>
            <a:off x="366226" y="5061410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Presented by – Hrushikesh Pawar 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21F87AA7-2FEF-9248-CC8B-6951622F8F14}"/>
              </a:ext>
            </a:extLst>
          </p:cNvPr>
          <p:cNvSpPr txBox="1"/>
          <p:nvPr/>
        </p:nvSpPr>
        <p:spPr>
          <a:xfrm>
            <a:off x="366227" y="4136906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Project Title Here – Third Eye Surveillance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B7AE17-255B-EFAF-AB19-35D5726D4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FE3526C0-0D62-E999-846D-539DB0F96A06}"/>
              </a:ext>
            </a:extLst>
          </p:cNvPr>
          <p:cNvSpPr/>
          <p:nvPr/>
        </p:nvSpPr>
        <p:spPr>
          <a:xfrm>
            <a:off x="301356" y="428292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dirty="0">
                <a:latin typeface="Cambria" panose="02040503050406030204" pitchFamily="18" charset="0"/>
                <a:ea typeface="Cambria" panose="02040503050406030204" pitchFamily="18" charset="0"/>
              </a:rPr>
              <a:t>Project Overview :</a:t>
            </a:r>
            <a:endParaRPr lang="en-US" sz="3200" b="1" dirty="0">
              <a:solidFill>
                <a:srgbClr val="0187CC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4ED4E442-648F-4B68-9F9C-C9A12AE70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222EB71-F821-F852-BAE8-F9C461EA6C98}"/>
              </a:ext>
            </a:extLst>
          </p:cNvPr>
          <p:cNvSpPr txBox="1"/>
          <p:nvPr/>
        </p:nvSpPr>
        <p:spPr>
          <a:xfrm>
            <a:off x="4424757" y="6390298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4C8-542D-6BAC-F31C-291E314EA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hape 0">
            <a:extLst>
              <a:ext uri="{FF2B5EF4-FFF2-40B4-BE49-F238E27FC236}">
                <a16:creationId xmlns:a16="http://schemas.microsoft.com/office/drawing/2014/main" id="{F05E1658-A1BD-48FC-B071-6500BAE1D9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749998-5942-44DF-AD25-E02A8CCB16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6088"/>
            <a:ext cx="12192000" cy="4728411"/>
          </a:xfrm>
          <a:prstGeom prst="rect">
            <a:avLst/>
          </a:prstGeom>
        </p:spPr>
      </p:pic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E32E4E7-27A9-CE4B-8AB0-AA5E86AA8E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417079"/>
            <a:ext cx="645766" cy="4229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11491D-8AD8-408D-BB3E-D3E828D52367}"/>
              </a:ext>
            </a:extLst>
          </p:cNvPr>
          <p:cNvSpPr txBox="1"/>
          <p:nvPr/>
        </p:nvSpPr>
        <p:spPr>
          <a:xfrm>
            <a:off x="3667023" y="1885360"/>
            <a:ext cx="59954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85000"/>
                  </a:schemeClr>
                </a:solidFill>
                <a:latin typeface="Algerian" panose="04020705040A02060702" pitchFamily="82" charset="0"/>
              </a:rPr>
              <a:t>THANK YOU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3070006-7DC4-4009-849C-3241F2872AA8}"/>
              </a:ext>
            </a:extLst>
          </p:cNvPr>
          <p:cNvSpPr/>
          <p:nvPr/>
        </p:nvSpPr>
        <p:spPr>
          <a:xfrm>
            <a:off x="7786540" y="6384548"/>
            <a:ext cx="4015819" cy="4090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3A1E15-262E-4CE1-B1F4-C62EE6115FAD}"/>
              </a:ext>
            </a:extLst>
          </p:cNvPr>
          <p:cNvSpPr txBox="1"/>
          <p:nvPr/>
        </p:nvSpPr>
        <p:spPr>
          <a:xfrm>
            <a:off x="7786540" y="6390298"/>
            <a:ext cx="474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  <a:latin typeface="Algerian" panose="04020705040A02060702" pitchFamily="82" charset="0"/>
              </a:rPr>
              <a:t>Presented by Hrushikesh Pawar</a:t>
            </a:r>
          </a:p>
        </p:txBody>
      </p:sp>
    </p:spTree>
    <p:extLst>
      <p:ext uri="{BB962C8B-B14F-4D97-AF65-F5344CB8AC3E}">
        <p14:creationId xmlns:p14="http://schemas.microsoft.com/office/powerpoint/2010/main" val="2037646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008C9F-7871-4758-B4AC-56A727570C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218" y="1391939"/>
            <a:ext cx="6912008" cy="413993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6846"/>
            <a:ext cx="12192000" cy="68580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720031" y="807650"/>
            <a:ext cx="6179939" cy="16132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6351"/>
              </a:lnSpc>
            </a:pPr>
            <a:r>
              <a:rPr lang="en-US" sz="5081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Third Eye Surveillance System for Vehicles</a:t>
            </a:r>
            <a:endParaRPr lang="en-US" sz="5081" dirty="0"/>
          </a:p>
        </p:txBody>
      </p:sp>
      <p:sp>
        <p:nvSpPr>
          <p:cNvPr id="6" name="Text 2"/>
          <p:cNvSpPr/>
          <p:nvPr/>
        </p:nvSpPr>
        <p:spPr>
          <a:xfrm>
            <a:off x="720031" y="3435846"/>
            <a:ext cx="6179939" cy="13168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592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Third Eye Surveillance System enhances vehicle security by combining vibration detection, real-time image capture, and instant owner notification to protect your car from theft or vandalism, even when unattended.</a:t>
            </a:r>
            <a:endParaRPr lang="en-US" sz="1620" dirty="0"/>
          </a:p>
        </p:txBody>
      </p:sp>
      <p:sp>
        <p:nvSpPr>
          <p:cNvPr id="7" name="Shape 3"/>
          <p:cNvSpPr/>
          <p:nvPr/>
        </p:nvSpPr>
        <p:spPr>
          <a:xfrm>
            <a:off x="720031" y="4999434"/>
            <a:ext cx="329108" cy="329108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151930" y="4984056"/>
            <a:ext cx="1851223" cy="3599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835"/>
              </a:lnSpc>
            </a:pPr>
            <a:endParaRPr lang="en-US" sz="2025" dirty="0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5EF6DBD1-6F27-43D0-AC50-EBF7FAFE90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417079"/>
            <a:ext cx="645766" cy="4229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9427"/>
            <a:ext cx="12192000" cy="6858000"/>
          </a:xfrm>
          <a:prstGeom prst="roundRect">
            <a:avLst>
              <a:gd name="adj" fmla="val 2700"/>
            </a:avLst>
          </a:prstGeom>
          <a:solidFill>
            <a:srgbClr val="09151A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987524" y="1568649"/>
            <a:ext cx="4675882" cy="584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602"/>
              </a:lnSpc>
            </a:pPr>
            <a:r>
              <a:rPr lang="en-US" sz="3682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Project Overview</a:t>
            </a:r>
            <a:endParaRPr lang="en-US" sz="3682" dirty="0"/>
          </a:p>
        </p:txBody>
      </p:sp>
      <p:sp>
        <p:nvSpPr>
          <p:cNvPr id="7" name="Shape 3"/>
          <p:cNvSpPr/>
          <p:nvPr/>
        </p:nvSpPr>
        <p:spPr>
          <a:xfrm>
            <a:off x="987525" y="2461717"/>
            <a:ext cx="3268464" cy="2827635"/>
          </a:xfrm>
          <a:prstGeom prst="roundRect">
            <a:avLst>
              <a:gd name="adj" fmla="val 327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205905" y="2642389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Objective</a:t>
            </a:r>
            <a:endParaRPr lang="en-US" sz="1841" dirty="0"/>
          </a:p>
        </p:txBody>
      </p:sp>
      <p:sp>
        <p:nvSpPr>
          <p:cNvPr id="9" name="Text 5"/>
          <p:cNvSpPr/>
          <p:nvPr/>
        </p:nvSpPr>
        <p:spPr>
          <a:xfrm>
            <a:off x="1205905" y="2935465"/>
            <a:ext cx="2831703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592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Develop a comprehensive surveillance system that detects vibrations, captures and processes images/videos, and notifies the owner in real-time to increase vehicle security.</a:t>
            </a:r>
            <a:endParaRPr lang="en-US" sz="1620" dirty="0"/>
          </a:p>
        </p:txBody>
      </p:sp>
      <p:sp>
        <p:nvSpPr>
          <p:cNvPr id="10" name="Shape 6"/>
          <p:cNvSpPr/>
          <p:nvPr/>
        </p:nvSpPr>
        <p:spPr>
          <a:xfrm>
            <a:off x="4461670" y="2461717"/>
            <a:ext cx="3268464" cy="2827635"/>
          </a:xfrm>
          <a:prstGeom prst="roundRect">
            <a:avLst>
              <a:gd name="adj" fmla="val 327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4680049" y="2680097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Motivation</a:t>
            </a:r>
            <a:endParaRPr lang="en-US" sz="1841" dirty="0"/>
          </a:p>
        </p:txBody>
      </p:sp>
      <p:sp>
        <p:nvSpPr>
          <p:cNvPr id="12" name="Text 8"/>
          <p:cNvSpPr/>
          <p:nvPr/>
        </p:nvSpPr>
        <p:spPr>
          <a:xfrm>
            <a:off x="4680049" y="3095725"/>
            <a:ext cx="2831703" cy="1646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592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Prevent theft and vandalism when the vehicle is parked and unattended by providing owners with immediate alerts and visual evidence.</a:t>
            </a:r>
            <a:endParaRPr lang="en-US" sz="1620" dirty="0"/>
          </a:p>
        </p:txBody>
      </p:sp>
      <p:sp>
        <p:nvSpPr>
          <p:cNvPr id="13" name="Shape 9"/>
          <p:cNvSpPr/>
          <p:nvPr/>
        </p:nvSpPr>
        <p:spPr>
          <a:xfrm>
            <a:off x="7935814" y="2461717"/>
            <a:ext cx="3268464" cy="2827635"/>
          </a:xfrm>
          <a:prstGeom prst="roundRect">
            <a:avLst>
              <a:gd name="adj" fmla="val 327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8154194" y="2680097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Key Features</a:t>
            </a:r>
            <a:endParaRPr lang="en-US" sz="1841" dirty="0"/>
          </a:p>
        </p:txBody>
      </p:sp>
      <p:sp>
        <p:nvSpPr>
          <p:cNvPr id="15" name="Text 11"/>
          <p:cNvSpPr/>
          <p:nvPr/>
        </p:nvSpPr>
        <p:spPr>
          <a:xfrm>
            <a:off x="8154194" y="3095724"/>
            <a:ext cx="2831703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592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Vibration detection, periodic image capture, image compression, real-time notifications, and a user-friendly interface for viewing alerts and media.</a:t>
            </a:r>
            <a:endParaRPr lang="en-US" sz="1620" dirty="0"/>
          </a:p>
        </p:txBody>
      </p:sp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6B6839B0-4FCC-40A1-852E-584E3C95A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417079"/>
            <a:ext cx="645766" cy="4229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593076" y="786002"/>
            <a:ext cx="4675882" cy="584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602"/>
              </a:lnSpc>
            </a:pPr>
            <a:r>
              <a:rPr lang="en-US" sz="3682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System Architecture</a:t>
            </a:r>
            <a:endParaRPr lang="en-US" sz="3682" dirty="0"/>
          </a:p>
        </p:txBody>
      </p:sp>
      <p:sp>
        <p:nvSpPr>
          <p:cNvPr id="5" name="Text 2"/>
          <p:cNvSpPr/>
          <p:nvPr/>
        </p:nvSpPr>
        <p:spPr>
          <a:xfrm>
            <a:off x="2072254" y="2073007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r>
              <a:rPr lang="en-US" sz="1841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Components:</a:t>
            </a:r>
            <a:endParaRPr lang="en-US" sz="1841" dirty="0"/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4EDAEF09-FC67-4E92-A1AC-14E5E438607E}"/>
              </a:ext>
            </a:extLst>
          </p:cNvPr>
          <p:cNvSpPr/>
          <p:nvPr/>
        </p:nvSpPr>
        <p:spPr>
          <a:xfrm>
            <a:off x="1757081" y="2689410"/>
            <a:ext cx="2761129" cy="24384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6" name="Text 3"/>
          <p:cNvSpPr/>
          <p:nvPr/>
        </p:nvSpPr>
        <p:spPr>
          <a:xfrm>
            <a:off x="2090187" y="2795008"/>
            <a:ext cx="3070622" cy="24384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Vibration Detector</a:t>
            </a: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Camera Module</a:t>
            </a: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Image Processor</a:t>
            </a: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Storage Manager </a:t>
            </a: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Notification System</a:t>
            </a: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Interface.</a:t>
            </a:r>
            <a:endParaRPr lang="en-US" sz="1620" dirty="0"/>
          </a:p>
        </p:txBody>
      </p:sp>
      <p:sp>
        <p:nvSpPr>
          <p:cNvPr id="7" name="Text 4"/>
          <p:cNvSpPr/>
          <p:nvPr/>
        </p:nvSpPr>
        <p:spPr>
          <a:xfrm>
            <a:off x="3965708" y="6080231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endParaRPr lang="en-US" sz="1841" dirty="0"/>
          </a:p>
        </p:txBody>
      </p:sp>
      <p:sp>
        <p:nvSpPr>
          <p:cNvPr id="8" name="Text 5"/>
          <p:cNvSpPr/>
          <p:nvPr/>
        </p:nvSpPr>
        <p:spPr>
          <a:xfrm>
            <a:off x="968449" y="5163672"/>
            <a:ext cx="3070622" cy="13168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592"/>
              </a:lnSpc>
            </a:pPr>
            <a:endParaRPr lang="en-US" sz="1620" dirty="0"/>
          </a:p>
        </p:txBody>
      </p:sp>
      <p:sp>
        <p:nvSpPr>
          <p:cNvPr id="9" name="Text 6"/>
          <p:cNvSpPr/>
          <p:nvPr/>
        </p:nvSpPr>
        <p:spPr>
          <a:xfrm>
            <a:off x="6719789" y="2099907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r>
              <a:rPr lang="en-US" sz="1841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Technology Stack</a:t>
            </a:r>
            <a:endParaRPr lang="en-US" sz="1841" dirty="0"/>
          </a:p>
        </p:txBody>
      </p:sp>
      <p:sp>
        <p:nvSpPr>
          <p:cNvPr id="13" name="Flowchart: Alternate Process 12">
            <a:extLst>
              <a:ext uri="{FF2B5EF4-FFF2-40B4-BE49-F238E27FC236}">
                <a16:creationId xmlns:a16="http://schemas.microsoft.com/office/drawing/2014/main" id="{E9C1CF94-74AA-4A16-9714-D9BC24091CC6}"/>
              </a:ext>
            </a:extLst>
          </p:cNvPr>
          <p:cNvSpPr/>
          <p:nvPr/>
        </p:nvSpPr>
        <p:spPr>
          <a:xfrm>
            <a:off x="6626328" y="2592292"/>
            <a:ext cx="2965908" cy="24384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0" name="Text 7"/>
          <p:cNvSpPr/>
          <p:nvPr/>
        </p:nvSpPr>
        <p:spPr>
          <a:xfrm>
            <a:off x="6746683" y="2821904"/>
            <a:ext cx="3070622" cy="2341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Accelerometer</a:t>
            </a: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image compression algorithms</a:t>
            </a: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cloud messaging </a:t>
            </a: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 user-friendly mobile app.</a:t>
            </a:r>
            <a:endParaRPr lang="en-US" sz="1620" dirty="0"/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EF568D29-0D1B-4053-A57F-B115AF8D42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426506"/>
            <a:ext cx="645766" cy="4229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F93AC47-55E4-472C-9A0A-3142C371A2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836" y="127586"/>
            <a:ext cx="1446059" cy="131683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-50" y="6866"/>
            <a:ext cx="12192000" cy="6858000"/>
          </a:xfrm>
          <a:prstGeom prst="roundRect">
            <a:avLst>
              <a:gd name="adj" fmla="val 2700"/>
            </a:avLst>
          </a:prstGeom>
          <a:solidFill>
            <a:srgbClr val="09151A">
              <a:alpha val="80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6" name="Text 2"/>
          <p:cNvSpPr/>
          <p:nvPr/>
        </p:nvSpPr>
        <p:spPr>
          <a:xfrm>
            <a:off x="492520" y="747177"/>
            <a:ext cx="4675882" cy="584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602"/>
              </a:lnSpc>
            </a:pPr>
            <a:r>
              <a:rPr lang="en-US" sz="3682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</a:rPr>
              <a:t>Flow Diagram</a:t>
            </a:r>
            <a:endParaRPr lang="en-US" sz="3682" dirty="0"/>
          </a:p>
        </p:txBody>
      </p:sp>
      <p:sp>
        <p:nvSpPr>
          <p:cNvPr id="7" name="Shape 3"/>
          <p:cNvSpPr/>
          <p:nvPr/>
        </p:nvSpPr>
        <p:spPr>
          <a:xfrm>
            <a:off x="987524" y="3875484"/>
            <a:ext cx="10216853" cy="41077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8" name="Shape 4"/>
          <p:cNvSpPr/>
          <p:nvPr/>
        </p:nvSpPr>
        <p:spPr>
          <a:xfrm>
            <a:off x="1580176" y="3155504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9" name="Shape 5"/>
          <p:cNvSpPr/>
          <p:nvPr/>
        </p:nvSpPr>
        <p:spPr>
          <a:xfrm>
            <a:off x="1364152" y="3644057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28" name="Shape 9">
            <a:extLst>
              <a:ext uri="{FF2B5EF4-FFF2-40B4-BE49-F238E27FC236}">
                <a16:creationId xmlns:a16="http://schemas.microsoft.com/office/drawing/2014/main" id="{DDB0B3E8-8D5D-4A9B-9FED-812FDED0E6E9}"/>
              </a:ext>
            </a:extLst>
          </p:cNvPr>
          <p:cNvSpPr/>
          <p:nvPr/>
        </p:nvSpPr>
        <p:spPr>
          <a:xfrm>
            <a:off x="4776034" y="3179420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10" name="Text 6"/>
          <p:cNvSpPr/>
          <p:nvPr/>
        </p:nvSpPr>
        <p:spPr>
          <a:xfrm>
            <a:off x="3128194" y="3735140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209" dirty="0"/>
          </a:p>
        </p:txBody>
      </p:sp>
      <p:sp>
        <p:nvSpPr>
          <p:cNvPr id="11" name="Text 7"/>
          <p:cNvSpPr/>
          <p:nvPr/>
        </p:nvSpPr>
        <p:spPr>
          <a:xfrm>
            <a:off x="492569" y="2658056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Vibration Detection</a:t>
            </a:r>
            <a:endParaRPr lang="en-US" sz="1841" dirty="0"/>
          </a:p>
        </p:txBody>
      </p:sp>
      <p:sp>
        <p:nvSpPr>
          <p:cNvPr id="12" name="Text 8"/>
          <p:cNvSpPr/>
          <p:nvPr/>
        </p:nvSpPr>
        <p:spPr>
          <a:xfrm>
            <a:off x="1193205" y="2291259"/>
            <a:ext cx="4594225" cy="6584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592"/>
              </a:lnSpc>
            </a:pPr>
            <a:endParaRPr lang="en-US" sz="1620" dirty="0"/>
          </a:p>
        </p:txBody>
      </p:sp>
      <p:sp>
        <p:nvSpPr>
          <p:cNvPr id="13" name="Shape 9"/>
          <p:cNvSpPr/>
          <p:nvPr/>
        </p:nvSpPr>
        <p:spPr>
          <a:xfrm>
            <a:off x="6461865" y="3894289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14" name="Shape 10"/>
          <p:cNvSpPr/>
          <p:nvPr/>
        </p:nvSpPr>
        <p:spPr>
          <a:xfrm>
            <a:off x="4582575" y="3644057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2015653" y="4868485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Camera Capture</a:t>
            </a:r>
            <a:endParaRPr lang="en-US" sz="1841" dirty="0"/>
          </a:p>
        </p:txBody>
      </p:sp>
      <p:sp>
        <p:nvSpPr>
          <p:cNvPr id="27" name="Shape 9">
            <a:extLst>
              <a:ext uri="{FF2B5EF4-FFF2-40B4-BE49-F238E27FC236}">
                <a16:creationId xmlns:a16="http://schemas.microsoft.com/office/drawing/2014/main" id="{C910860A-549F-4796-982D-29920E367D7E}"/>
              </a:ext>
            </a:extLst>
          </p:cNvPr>
          <p:cNvSpPr/>
          <p:nvPr/>
        </p:nvSpPr>
        <p:spPr>
          <a:xfrm>
            <a:off x="3164061" y="3895863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23" name="Shape 10">
            <a:extLst>
              <a:ext uri="{FF2B5EF4-FFF2-40B4-BE49-F238E27FC236}">
                <a16:creationId xmlns:a16="http://schemas.microsoft.com/office/drawing/2014/main" id="{4454EF50-6021-4D27-A853-7E4392446750}"/>
              </a:ext>
            </a:extLst>
          </p:cNvPr>
          <p:cNvSpPr/>
          <p:nvPr/>
        </p:nvSpPr>
        <p:spPr>
          <a:xfrm>
            <a:off x="2953311" y="3636200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3109997" y="3706761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209" dirty="0"/>
          </a:p>
        </p:txBody>
      </p:sp>
      <p:sp>
        <p:nvSpPr>
          <p:cNvPr id="18" name="Shape 14"/>
          <p:cNvSpPr/>
          <p:nvPr/>
        </p:nvSpPr>
        <p:spPr>
          <a:xfrm>
            <a:off x="10227046" y="3909651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26" name="Shape 14">
            <a:extLst>
              <a:ext uri="{FF2B5EF4-FFF2-40B4-BE49-F238E27FC236}">
                <a16:creationId xmlns:a16="http://schemas.microsoft.com/office/drawing/2014/main" id="{1B4D3C49-B089-4D78-B956-33302259A319}"/>
              </a:ext>
            </a:extLst>
          </p:cNvPr>
          <p:cNvSpPr/>
          <p:nvPr/>
        </p:nvSpPr>
        <p:spPr>
          <a:xfrm>
            <a:off x="8360615" y="3134893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19" name="Shape 15"/>
          <p:cNvSpPr/>
          <p:nvPr/>
        </p:nvSpPr>
        <p:spPr>
          <a:xfrm>
            <a:off x="8159123" y="3644057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4731718" y="3735140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209" dirty="0"/>
          </a:p>
        </p:txBody>
      </p:sp>
      <p:sp>
        <p:nvSpPr>
          <p:cNvPr id="21" name="Text 17"/>
          <p:cNvSpPr/>
          <p:nvPr/>
        </p:nvSpPr>
        <p:spPr>
          <a:xfrm>
            <a:off x="3607088" y="2658056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Image Processing</a:t>
            </a:r>
            <a:endParaRPr lang="en-US" sz="1841" dirty="0"/>
          </a:p>
        </p:txBody>
      </p:sp>
      <p:sp>
        <p:nvSpPr>
          <p:cNvPr id="22" name="Text 18"/>
          <p:cNvSpPr/>
          <p:nvPr/>
        </p:nvSpPr>
        <p:spPr>
          <a:xfrm>
            <a:off x="6404471" y="2291259"/>
            <a:ext cx="4594225" cy="6584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592"/>
              </a:lnSpc>
            </a:pPr>
            <a:endParaRPr lang="en-US" sz="1620" dirty="0"/>
          </a:p>
        </p:txBody>
      </p:sp>
      <p:sp>
        <p:nvSpPr>
          <p:cNvPr id="24" name="Shape 10">
            <a:extLst>
              <a:ext uri="{FF2B5EF4-FFF2-40B4-BE49-F238E27FC236}">
                <a16:creationId xmlns:a16="http://schemas.microsoft.com/office/drawing/2014/main" id="{71A0046C-557F-4F39-B32A-B7D5E69CB5EF}"/>
              </a:ext>
            </a:extLst>
          </p:cNvPr>
          <p:cNvSpPr/>
          <p:nvPr/>
        </p:nvSpPr>
        <p:spPr>
          <a:xfrm>
            <a:off x="6262117" y="3636200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25" name="Shape 10">
            <a:extLst>
              <a:ext uri="{FF2B5EF4-FFF2-40B4-BE49-F238E27FC236}">
                <a16:creationId xmlns:a16="http://schemas.microsoft.com/office/drawing/2014/main" id="{AE7477B9-E96A-4AAE-8229-29038F48B441}"/>
              </a:ext>
            </a:extLst>
          </p:cNvPr>
          <p:cNvSpPr/>
          <p:nvPr/>
        </p:nvSpPr>
        <p:spPr>
          <a:xfrm>
            <a:off x="10023413" y="3645627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31" name="Text 11">
            <a:extLst>
              <a:ext uri="{FF2B5EF4-FFF2-40B4-BE49-F238E27FC236}">
                <a16:creationId xmlns:a16="http://schemas.microsoft.com/office/drawing/2014/main" id="{3D0E9B3E-33AD-4A2D-9743-B86625A61ED3}"/>
              </a:ext>
            </a:extLst>
          </p:cNvPr>
          <p:cNvSpPr/>
          <p:nvPr/>
        </p:nvSpPr>
        <p:spPr>
          <a:xfrm>
            <a:off x="1508321" y="3714628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1</a:t>
            </a:r>
            <a:endParaRPr lang="en-US" sz="2209" dirty="0"/>
          </a:p>
        </p:txBody>
      </p:sp>
      <p:sp>
        <p:nvSpPr>
          <p:cNvPr id="32" name="Text 11">
            <a:extLst>
              <a:ext uri="{FF2B5EF4-FFF2-40B4-BE49-F238E27FC236}">
                <a16:creationId xmlns:a16="http://schemas.microsoft.com/office/drawing/2014/main" id="{A4A94896-8B80-4932-BB16-286D14D57166}"/>
              </a:ext>
            </a:extLst>
          </p:cNvPr>
          <p:cNvSpPr/>
          <p:nvPr/>
        </p:nvSpPr>
        <p:spPr>
          <a:xfrm>
            <a:off x="8317682" y="3708082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5</a:t>
            </a:r>
            <a:endParaRPr lang="en-US" sz="2209" dirty="0"/>
          </a:p>
        </p:txBody>
      </p:sp>
      <p:sp>
        <p:nvSpPr>
          <p:cNvPr id="33" name="Text 11">
            <a:extLst>
              <a:ext uri="{FF2B5EF4-FFF2-40B4-BE49-F238E27FC236}">
                <a16:creationId xmlns:a16="http://schemas.microsoft.com/office/drawing/2014/main" id="{1D381CD5-2BB8-4BA9-87E9-E4C1559A4CD2}"/>
              </a:ext>
            </a:extLst>
          </p:cNvPr>
          <p:cNvSpPr/>
          <p:nvPr/>
        </p:nvSpPr>
        <p:spPr>
          <a:xfrm>
            <a:off x="10178244" y="3706607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6</a:t>
            </a:r>
            <a:endParaRPr lang="en-US" sz="2209" dirty="0"/>
          </a:p>
        </p:txBody>
      </p:sp>
      <p:sp>
        <p:nvSpPr>
          <p:cNvPr id="34" name="Text 11">
            <a:extLst>
              <a:ext uri="{FF2B5EF4-FFF2-40B4-BE49-F238E27FC236}">
                <a16:creationId xmlns:a16="http://schemas.microsoft.com/office/drawing/2014/main" id="{A26561B4-33D9-4BFD-B441-B8799E83D83B}"/>
              </a:ext>
            </a:extLst>
          </p:cNvPr>
          <p:cNvSpPr/>
          <p:nvPr/>
        </p:nvSpPr>
        <p:spPr>
          <a:xfrm>
            <a:off x="6422893" y="3706761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4</a:t>
            </a:r>
            <a:endParaRPr lang="en-US" sz="2209" dirty="0"/>
          </a:p>
        </p:txBody>
      </p:sp>
      <p:sp>
        <p:nvSpPr>
          <p:cNvPr id="35" name="Text 17">
            <a:extLst>
              <a:ext uri="{FF2B5EF4-FFF2-40B4-BE49-F238E27FC236}">
                <a16:creationId xmlns:a16="http://schemas.microsoft.com/office/drawing/2014/main" id="{18232FFA-92E1-4001-9660-D3C74DB86577}"/>
              </a:ext>
            </a:extLst>
          </p:cNvPr>
          <p:cNvSpPr/>
          <p:nvPr/>
        </p:nvSpPr>
        <p:spPr>
          <a:xfrm>
            <a:off x="7221605" y="2667756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Notification</a:t>
            </a:r>
            <a:endParaRPr lang="en-US" sz="1841" dirty="0"/>
          </a:p>
        </p:txBody>
      </p:sp>
      <p:sp>
        <p:nvSpPr>
          <p:cNvPr id="36" name="Text 17">
            <a:extLst>
              <a:ext uri="{FF2B5EF4-FFF2-40B4-BE49-F238E27FC236}">
                <a16:creationId xmlns:a16="http://schemas.microsoft.com/office/drawing/2014/main" id="{13DF3EF7-ECB2-410F-87A6-5CAF32C9AA89}"/>
              </a:ext>
            </a:extLst>
          </p:cNvPr>
          <p:cNvSpPr/>
          <p:nvPr/>
        </p:nvSpPr>
        <p:spPr>
          <a:xfrm>
            <a:off x="5313457" y="4868159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Storage</a:t>
            </a:r>
            <a:endParaRPr lang="en-US" sz="1841" dirty="0"/>
          </a:p>
        </p:txBody>
      </p:sp>
      <p:sp>
        <p:nvSpPr>
          <p:cNvPr id="37" name="Text 17">
            <a:extLst>
              <a:ext uri="{FF2B5EF4-FFF2-40B4-BE49-F238E27FC236}">
                <a16:creationId xmlns:a16="http://schemas.microsoft.com/office/drawing/2014/main" id="{94D30E87-5B2B-45D4-B982-5D3F55E5F469}"/>
              </a:ext>
            </a:extLst>
          </p:cNvPr>
          <p:cNvSpPr/>
          <p:nvPr/>
        </p:nvSpPr>
        <p:spPr>
          <a:xfrm>
            <a:off x="9078638" y="4868158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User Interaction</a:t>
            </a:r>
            <a:endParaRPr lang="en-US" sz="1841" dirty="0"/>
          </a:p>
        </p:txBody>
      </p:sp>
      <p:pic>
        <p:nvPicPr>
          <p:cNvPr id="38" name="Picture 37" descr="Logo&#10;&#10;Description automatically generated">
            <a:extLst>
              <a:ext uri="{FF2B5EF4-FFF2-40B4-BE49-F238E27FC236}">
                <a16:creationId xmlns:a16="http://schemas.microsoft.com/office/drawing/2014/main" id="{50C7C1B0-DAE0-4410-9AEF-6F9945ED5D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426506"/>
            <a:ext cx="645766" cy="4229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2700"/>
            </a:avLst>
          </a:prstGeom>
          <a:solidFill>
            <a:srgbClr val="09151A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563318" y="558355"/>
            <a:ext cx="4675882" cy="584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602"/>
              </a:lnSpc>
            </a:pPr>
            <a:r>
              <a:rPr lang="en-US" sz="3682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Implementation Details</a:t>
            </a:r>
            <a:endParaRPr lang="en-US" sz="3682" dirty="0"/>
          </a:p>
        </p:txBody>
      </p:sp>
      <p:sp>
        <p:nvSpPr>
          <p:cNvPr id="7" name="Shape 3"/>
          <p:cNvSpPr/>
          <p:nvPr/>
        </p:nvSpPr>
        <p:spPr>
          <a:xfrm>
            <a:off x="987524" y="3875484"/>
            <a:ext cx="10216853" cy="41077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8" name="Shape 4"/>
          <p:cNvSpPr/>
          <p:nvPr/>
        </p:nvSpPr>
        <p:spPr>
          <a:xfrm>
            <a:off x="2517669" y="3155504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9" name="Shape 5"/>
          <p:cNvSpPr/>
          <p:nvPr/>
        </p:nvSpPr>
        <p:spPr>
          <a:xfrm>
            <a:off x="2306832" y="3644057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2482304" y="3718025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209" dirty="0"/>
          </a:p>
        </p:txBody>
      </p:sp>
      <p:sp>
        <p:nvSpPr>
          <p:cNvPr id="11" name="Text 7"/>
          <p:cNvSpPr/>
          <p:nvPr/>
        </p:nvSpPr>
        <p:spPr>
          <a:xfrm>
            <a:off x="1482333" y="1875632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Vibration Detection</a:t>
            </a:r>
            <a:endParaRPr lang="en-US" sz="1841" dirty="0"/>
          </a:p>
        </p:txBody>
      </p:sp>
      <p:sp>
        <p:nvSpPr>
          <p:cNvPr id="12" name="Text 8"/>
          <p:cNvSpPr/>
          <p:nvPr/>
        </p:nvSpPr>
        <p:spPr>
          <a:xfrm>
            <a:off x="486291" y="2291259"/>
            <a:ext cx="4594225" cy="6584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592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Uses an accelerometer sensor to detect vibrations and trigger the camera.</a:t>
            </a:r>
            <a:endParaRPr lang="en-US" sz="1620" dirty="0"/>
          </a:p>
        </p:txBody>
      </p:sp>
      <p:sp>
        <p:nvSpPr>
          <p:cNvPr id="13" name="Shape 9"/>
          <p:cNvSpPr/>
          <p:nvPr/>
        </p:nvSpPr>
        <p:spPr>
          <a:xfrm>
            <a:off x="4878106" y="3871535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14" name="Shape 10"/>
          <p:cNvSpPr/>
          <p:nvPr/>
        </p:nvSpPr>
        <p:spPr>
          <a:xfrm>
            <a:off x="4657892" y="3644057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822048" y="3735140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209" dirty="0"/>
          </a:p>
        </p:txBody>
      </p:sp>
      <p:sp>
        <p:nvSpPr>
          <p:cNvPr id="16" name="Text 12"/>
          <p:cNvSpPr/>
          <p:nvPr/>
        </p:nvSpPr>
        <p:spPr>
          <a:xfrm>
            <a:off x="3729698" y="4801295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Camera Capture</a:t>
            </a:r>
            <a:endParaRPr lang="en-US" sz="1841" dirty="0"/>
          </a:p>
        </p:txBody>
      </p:sp>
      <p:sp>
        <p:nvSpPr>
          <p:cNvPr id="17" name="Text 13"/>
          <p:cNvSpPr/>
          <p:nvPr/>
        </p:nvSpPr>
        <p:spPr>
          <a:xfrm>
            <a:off x="2601531" y="5258097"/>
            <a:ext cx="4594225" cy="6584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592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Captures photos every 2 seconds when vibrations are detected, handling both images and video.</a:t>
            </a:r>
            <a:endParaRPr lang="en-US" sz="1620" dirty="0"/>
          </a:p>
        </p:txBody>
      </p:sp>
      <p:sp>
        <p:nvSpPr>
          <p:cNvPr id="18" name="Shape 14"/>
          <p:cNvSpPr/>
          <p:nvPr/>
        </p:nvSpPr>
        <p:spPr>
          <a:xfrm>
            <a:off x="7323581" y="3155504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19" name="Shape 15"/>
          <p:cNvSpPr/>
          <p:nvPr/>
        </p:nvSpPr>
        <p:spPr>
          <a:xfrm>
            <a:off x="7112747" y="3644057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71570" y="3735140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209" dirty="0"/>
          </a:p>
        </p:txBody>
      </p:sp>
      <p:sp>
        <p:nvSpPr>
          <p:cNvPr id="21" name="Text 17"/>
          <p:cNvSpPr/>
          <p:nvPr/>
        </p:nvSpPr>
        <p:spPr>
          <a:xfrm>
            <a:off x="6175173" y="1875632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Image Processing</a:t>
            </a:r>
            <a:endParaRPr lang="en-US" sz="1841" dirty="0"/>
          </a:p>
        </p:txBody>
      </p:sp>
      <p:sp>
        <p:nvSpPr>
          <p:cNvPr id="22" name="Text 18"/>
          <p:cNvSpPr/>
          <p:nvPr/>
        </p:nvSpPr>
        <p:spPr>
          <a:xfrm>
            <a:off x="5080516" y="2291259"/>
            <a:ext cx="4594225" cy="6584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592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Compresses captured images to reduce storage space while maintaining high quality.</a:t>
            </a:r>
            <a:endParaRPr lang="en-US" sz="1620" dirty="0"/>
          </a:p>
        </p:txBody>
      </p:sp>
      <p:sp>
        <p:nvSpPr>
          <p:cNvPr id="23" name="Shape 14">
            <a:extLst>
              <a:ext uri="{FF2B5EF4-FFF2-40B4-BE49-F238E27FC236}">
                <a16:creationId xmlns:a16="http://schemas.microsoft.com/office/drawing/2014/main" id="{FA098910-324B-4C0A-BC5B-ECA25C172F89}"/>
              </a:ext>
            </a:extLst>
          </p:cNvPr>
          <p:cNvSpPr/>
          <p:nvPr/>
        </p:nvSpPr>
        <p:spPr>
          <a:xfrm>
            <a:off x="9606441" y="3892369"/>
            <a:ext cx="41077" cy="720031"/>
          </a:xfrm>
          <a:prstGeom prst="roundRect">
            <a:avLst>
              <a:gd name="adj" fmla="val 225391"/>
            </a:avLst>
          </a:prstGeom>
          <a:solidFill>
            <a:srgbClr val="194A99"/>
          </a:solidFill>
          <a:ln/>
        </p:spPr>
      </p:sp>
      <p:sp>
        <p:nvSpPr>
          <p:cNvPr id="24" name="Shape 15">
            <a:extLst>
              <a:ext uri="{FF2B5EF4-FFF2-40B4-BE49-F238E27FC236}">
                <a16:creationId xmlns:a16="http://schemas.microsoft.com/office/drawing/2014/main" id="{A1F0216C-78A2-40AC-90DD-1DB8EB4EF7F5}"/>
              </a:ext>
            </a:extLst>
          </p:cNvPr>
          <p:cNvSpPr/>
          <p:nvPr/>
        </p:nvSpPr>
        <p:spPr>
          <a:xfrm>
            <a:off x="9395602" y="3655057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25" name="Text 16">
            <a:extLst>
              <a:ext uri="{FF2B5EF4-FFF2-40B4-BE49-F238E27FC236}">
                <a16:creationId xmlns:a16="http://schemas.microsoft.com/office/drawing/2014/main" id="{48873864-4794-45BC-A4F1-6A76BE88113E}"/>
              </a:ext>
            </a:extLst>
          </p:cNvPr>
          <p:cNvSpPr/>
          <p:nvPr/>
        </p:nvSpPr>
        <p:spPr>
          <a:xfrm>
            <a:off x="9550332" y="3746138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4</a:t>
            </a:r>
            <a:endParaRPr lang="en-US" sz="2209" dirty="0"/>
          </a:p>
        </p:txBody>
      </p:sp>
      <p:sp>
        <p:nvSpPr>
          <p:cNvPr id="26" name="Text 12">
            <a:extLst>
              <a:ext uri="{FF2B5EF4-FFF2-40B4-BE49-F238E27FC236}">
                <a16:creationId xmlns:a16="http://schemas.microsoft.com/office/drawing/2014/main" id="{B09D903C-2CC1-48DD-AB21-E71FE4D1597B}"/>
              </a:ext>
            </a:extLst>
          </p:cNvPr>
          <p:cNvSpPr/>
          <p:nvPr/>
        </p:nvSpPr>
        <p:spPr>
          <a:xfrm>
            <a:off x="8454099" y="4821719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Storage Management</a:t>
            </a:r>
            <a:endParaRPr lang="en-US" sz="1841" dirty="0"/>
          </a:p>
        </p:txBody>
      </p:sp>
      <p:sp>
        <p:nvSpPr>
          <p:cNvPr id="27" name="Text 18">
            <a:extLst>
              <a:ext uri="{FF2B5EF4-FFF2-40B4-BE49-F238E27FC236}">
                <a16:creationId xmlns:a16="http://schemas.microsoft.com/office/drawing/2014/main" id="{73CAEA5E-7AF4-42AC-8D6B-D9DB65C79A1A}"/>
              </a:ext>
            </a:extLst>
          </p:cNvPr>
          <p:cNvSpPr/>
          <p:nvPr/>
        </p:nvSpPr>
        <p:spPr>
          <a:xfrm>
            <a:off x="7353948" y="5281128"/>
            <a:ext cx="4594225" cy="6584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592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</a:rPr>
              <a:t>Efficiently manages the local storage to avoid overflow</a:t>
            </a:r>
            <a:endParaRPr lang="en-US" sz="1620" dirty="0"/>
          </a:p>
        </p:txBody>
      </p:sp>
      <p:pic>
        <p:nvPicPr>
          <p:cNvPr id="28" name="Picture 27" descr="Logo&#10;&#10;Description automatically generated">
            <a:extLst>
              <a:ext uri="{FF2B5EF4-FFF2-40B4-BE49-F238E27FC236}">
                <a16:creationId xmlns:a16="http://schemas.microsoft.com/office/drawing/2014/main" id="{4EECF150-A56D-449E-9388-6D351FF772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435933"/>
            <a:ext cx="645766" cy="4229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10452" y="573485"/>
            <a:ext cx="8229303" cy="584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602"/>
              </a:lnSpc>
            </a:pPr>
            <a:r>
              <a:rPr lang="en-US" sz="3682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Real-time Notifications and User Interface</a:t>
            </a:r>
            <a:endParaRPr lang="en-US" sz="3682" dirty="0"/>
          </a:p>
        </p:txBody>
      </p:sp>
      <p:sp>
        <p:nvSpPr>
          <p:cNvPr id="5" name="Text 2"/>
          <p:cNvSpPr/>
          <p:nvPr/>
        </p:nvSpPr>
        <p:spPr>
          <a:xfrm>
            <a:off x="610452" y="1949187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r>
              <a:rPr lang="en-US" sz="1841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Notifications</a:t>
            </a:r>
            <a:endParaRPr lang="en-US" sz="1841" dirty="0"/>
          </a:p>
        </p:txBody>
      </p:sp>
      <p:sp>
        <p:nvSpPr>
          <p:cNvPr id="6" name="Text 3"/>
          <p:cNvSpPr/>
          <p:nvPr/>
        </p:nvSpPr>
        <p:spPr>
          <a:xfrm>
            <a:off x="610452" y="2670159"/>
            <a:ext cx="4078441" cy="3470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20" dirty="0">
                <a:solidFill>
                  <a:schemeClr val="bg1">
                    <a:lumMod val="85000"/>
                  </a:schemeClr>
                </a:solidFill>
                <a:latin typeface="adonis-web"/>
                <a:ea typeface="adonis-web" pitchFamily="34" charset="-122"/>
                <a:cs typeface="adonis-web" pitchFamily="34" charset="-120"/>
              </a:rPr>
              <a:t>Uses Firebase Cloud Messaging to send real-time alerts, images, and videos to the owner's smartphone.</a:t>
            </a:r>
          </a:p>
          <a:p>
            <a:endParaRPr lang="en-US" sz="1620" dirty="0">
              <a:solidFill>
                <a:schemeClr val="bg1">
                  <a:lumMod val="85000"/>
                </a:schemeClr>
              </a:solidFill>
              <a:latin typeface="adonis-web"/>
              <a:ea typeface="adonis-web" pitchFamily="34" charset="-122"/>
              <a:cs typeface="adonis-web" pitchFamily="34" charset="-120"/>
            </a:endParaRPr>
          </a:p>
          <a:p>
            <a:r>
              <a:rPr lang="en-US" sz="1620" dirty="0">
                <a:solidFill>
                  <a:schemeClr val="bg1">
                    <a:lumMod val="85000"/>
                  </a:schemeClr>
                </a:solidFill>
                <a:latin typeface="adonis-web"/>
              </a:rPr>
              <a:t>The system leverages Firebase Cloud Messaging to deliver real-time alerts to the owner's smartphone. This ensures that owners are promptly notified of any suspicious activities detected by the system, enabling swift action.</a:t>
            </a:r>
          </a:p>
        </p:txBody>
      </p:sp>
      <p:sp>
        <p:nvSpPr>
          <p:cNvPr id="7" name="Text 4"/>
          <p:cNvSpPr/>
          <p:nvPr/>
        </p:nvSpPr>
        <p:spPr>
          <a:xfrm>
            <a:off x="6501863" y="1992542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r>
              <a:rPr lang="en-US" sz="1841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User Interface</a:t>
            </a:r>
            <a:endParaRPr lang="en-US" sz="1841" dirty="0"/>
          </a:p>
        </p:txBody>
      </p:sp>
      <p:sp>
        <p:nvSpPr>
          <p:cNvPr id="8" name="Text 5"/>
          <p:cNvSpPr/>
          <p:nvPr/>
        </p:nvSpPr>
        <p:spPr>
          <a:xfrm>
            <a:off x="6501863" y="2613606"/>
            <a:ext cx="4555778" cy="30059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20" dirty="0">
                <a:solidFill>
                  <a:schemeClr val="bg1">
                    <a:lumMod val="85000"/>
                  </a:schemeClr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Provides a user-friendly app for viewing captured media, accessing real-time alerts, and monitoring the vehicle's security status.</a:t>
            </a:r>
          </a:p>
          <a:p>
            <a:endParaRPr lang="en-US" sz="1620" dirty="0">
              <a:solidFill>
                <a:schemeClr val="bg1">
                  <a:lumMod val="85000"/>
                </a:schemeClr>
              </a:solidFill>
              <a:latin typeface="adonis-web" pitchFamily="34" charset="0"/>
              <a:ea typeface="adonis-web" pitchFamily="34" charset="-122"/>
            </a:endParaRP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It allows them to view captured media, access real-time alerts, and manage system settings intuitively and effectively.</a:t>
            </a:r>
            <a:endParaRPr lang="en-US" sz="162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8145165" y="2813845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endParaRPr lang="en-US" sz="1841" dirty="0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025479AE-73F4-4916-B657-4B2A2083E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435933"/>
            <a:ext cx="645766" cy="42293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70338"/>
            <a:ext cx="12192000" cy="68580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29306" y="766366"/>
            <a:ext cx="6547644" cy="584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602"/>
              </a:lnSpc>
            </a:pPr>
            <a:r>
              <a:rPr lang="en-US" sz="3682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Testing and Security Compliance</a:t>
            </a:r>
            <a:endParaRPr lang="en-US" sz="3682" dirty="0"/>
          </a:p>
        </p:txBody>
      </p:sp>
      <p:sp>
        <p:nvSpPr>
          <p:cNvPr id="5" name="Shape 2"/>
          <p:cNvSpPr/>
          <p:nvPr/>
        </p:nvSpPr>
        <p:spPr>
          <a:xfrm>
            <a:off x="987475" y="2239605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42306" y="2330687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209" dirty="0"/>
          </a:p>
        </p:txBody>
      </p:sp>
      <p:sp>
        <p:nvSpPr>
          <p:cNvPr id="7" name="Text 4"/>
          <p:cNvSpPr/>
          <p:nvPr/>
        </p:nvSpPr>
        <p:spPr>
          <a:xfrm>
            <a:off x="1787078" y="2305677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r>
              <a:rPr lang="en-US" sz="1841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Rigorous Testing</a:t>
            </a:r>
            <a:endParaRPr lang="en-US" sz="1841" dirty="0"/>
          </a:p>
        </p:txBody>
      </p:sp>
      <p:sp>
        <p:nvSpPr>
          <p:cNvPr id="8" name="Text 5"/>
          <p:cNvSpPr/>
          <p:nvPr/>
        </p:nvSpPr>
        <p:spPr>
          <a:xfrm>
            <a:off x="1787078" y="2960389"/>
            <a:ext cx="2599928" cy="1646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Conducts comprehensive testing under various lighting and weather conditions to ensure system reliability and robustness.</a:t>
            </a:r>
            <a:endParaRPr lang="en-US" sz="1620" dirty="0"/>
          </a:p>
        </p:txBody>
      </p:sp>
      <p:sp>
        <p:nvSpPr>
          <p:cNvPr id="9" name="Shape 6"/>
          <p:cNvSpPr/>
          <p:nvPr/>
        </p:nvSpPr>
        <p:spPr>
          <a:xfrm>
            <a:off x="5291236" y="2230177"/>
            <a:ext cx="462856" cy="462856"/>
          </a:xfrm>
          <a:prstGeom prst="roundRect">
            <a:avLst>
              <a:gd name="adj" fmla="val 2000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46010" y="2321262"/>
            <a:ext cx="153194" cy="2805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209"/>
              </a:lnSpc>
            </a:pPr>
            <a:r>
              <a:rPr lang="en-US" sz="2209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209" dirty="0"/>
          </a:p>
        </p:txBody>
      </p:sp>
      <p:sp>
        <p:nvSpPr>
          <p:cNvPr id="15" name="Text 12"/>
          <p:cNvSpPr/>
          <p:nvPr/>
        </p:nvSpPr>
        <p:spPr>
          <a:xfrm>
            <a:off x="6200515" y="2315016"/>
            <a:ext cx="2337892" cy="292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01"/>
              </a:lnSpc>
            </a:pPr>
            <a:r>
              <a:rPr lang="en-US" sz="1841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Security and Privacy</a:t>
            </a:r>
            <a:endParaRPr lang="en-US" sz="1841" dirty="0"/>
          </a:p>
          <a:p>
            <a:pPr>
              <a:lnSpc>
                <a:spcPts val="2301"/>
              </a:lnSpc>
            </a:pPr>
            <a:endParaRPr lang="en-US" sz="1841" dirty="0"/>
          </a:p>
        </p:txBody>
      </p:sp>
      <p:sp>
        <p:nvSpPr>
          <p:cNvPr id="16" name="Text 13"/>
          <p:cNvSpPr/>
          <p:nvPr/>
        </p:nvSpPr>
        <p:spPr>
          <a:xfrm>
            <a:off x="6200515" y="2960389"/>
            <a:ext cx="2599928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en-US" sz="162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Ensures data capture and transmission are secure, complies with privacy laws, and protects user data from unauthorized access.</a:t>
            </a:r>
            <a:endParaRPr lang="en-US" sz="1620" dirty="0"/>
          </a:p>
        </p:txBody>
      </p:sp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B8974502-6FAC-478D-A6A7-5AC5BE7794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435933"/>
            <a:ext cx="645766" cy="4229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19879" y="579748"/>
            <a:ext cx="6547644" cy="5844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r>
              <a:rPr lang="en-US" sz="4000" dirty="0">
                <a:solidFill>
                  <a:schemeClr val="bg1">
                    <a:lumMod val="85000"/>
                  </a:schemeClr>
                </a:solidFill>
                <a:latin typeface="adonis-web"/>
              </a:rPr>
              <a:t>Conclusion and Future Work</a:t>
            </a:r>
          </a:p>
        </p:txBody>
      </p:sp>
      <p:sp>
        <p:nvSpPr>
          <p:cNvPr id="8" name="Text 5"/>
          <p:cNvSpPr/>
          <p:nvPr/>
        </p:nvSpPr>
        <p:spPr>
          <a:xfrm>
            <a:off x="754396" y="1649692"/>
            <a:ext cx="9549101" cy="43007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20" b="1" dirty="0">
                <a:solidFill>
                  <a:schemeClr val="bg1">
                    <a:lumMod val="85000"/>
                  </a:schemeClr>
                </a:solidFill>
                <a:latin typeface="adonis-web"/>
              </a:rPr>
              <a:t>Conclusion:</a:t>
            </a:r>
            <a:r>
              <a:rPr lang="en-US" sz="1620" dirty="0">
                <a:solidFill>
                  <a:schemeClr val="bg1">
                    <a:lumMod val="85000"/>
                  </a:schemeClr>
                </a:solidFill>
                <a:latin typeface="adonis-web"/>
              </a:rPr>
              <a:t> </a:t>
            </a:r>
          </a:p>
          <a:p>
            <a:endParaRPr lang="en-US" sz="1620" dirty="0">
              <a:solidFill>
                <a:schemeClr val="bg1">
                  <a:lumMod val="85000"/>
                </a:schemeClr>
              </a:solidFill>
              <a:latin typeface="adonis-web"/>
            </a:endParaRP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chemeClr val="bg1">
                    <a:lumMod val="85000"/>
                  </a:schemeClr>
                </a:solidFill>
                <a:latin typeface="adonis-web"/>
              </a:rPr>
              <a:t>In conclusion, the Third Eye Surveillance System represents a significant advancement in vehicle security technology. By combining advanced sensors, real-time monitoring, and user-friendly interfaces, we've created a robust solution to safeguard vehicles against potential threats.</a:t>
            </a:r>
          </a:p>
          <a:p>
            <a:pPr>
              <a:lnSpc>
                <a:spcPct val="150000"/>
              </a:lnSpc>
            </a:pPr>
            <a:endParaRPr lang="en-US" sz="1620" dirty="0">
              <a:solidFill>
                <a:schemeClr val="bg1">
                  <a:lumMod val="85000"/>
                </a:schemeClr>
              </a:solidFill>
              <a:latin typeface="adonis-web"/>
            </a:endParaRPr>
          </a:p>
          <a:p>
            <a:endParaRPr lang="en-US" sz="1620" dirty="0">
              <a:solidFill>
                <a:schemeClr val="bg1">
                  <a:lumMod val="85000"/>
                </a:schemeClr>
              </a:solidFill>
              <a:latin typeface="adonis-web"/>
            </a:endParaRPr>
          </a:p>
          <a:p>
            <a:r>
              <a:rPr lang="en-US" sz="1620" b="1" dirty="0">
                <a:solidFill>
                  <a:schemeClr val="bg1">
                    <a:lumMod val="85000"/>
                  </a:schemeClr>
                </a:solidFill>
                <a:latin typeface="adonis-web"/>
              </a:rPr>
              <a:t>Future Work:</a:t>
            </a:r>
            <a:r>
              <a:rPr lang="en-US" sz="1620" dirty="0">
                <a:solidFill>
                  <a:schemeClr val="bg1">
                    <a:lumMod val="85000"/>
                  </a:schemeClr>
                </a:solidFill>
                <a:latin typeface="adonis-web"/>
              </a:rPr>
              <a:t> </a:t>
            </a:r>
          </a:p>
          <a:p>
            <a:endParaRPr lang="en-US" sz="1620" dirty="0">
              <a:solidFill>
                <a:schemeClr val="bg1">
                  <a:lumMod val="85000"/>
                </a:schemeClr>
              </a:solidFill>
              <a:latin typeface="adonis-web"/>
            </a:endParaRPr>
          </a:p>
          <a:p>
            <a:pPr>
              <a:lnSpc>
                <a:spcPct val="150000"/>
              </a:lnSpc>
            </a:pPr>
            <a:r>
              <a:rPr lang="en-US" sz="1620" dirty="0">
                <a:solidFill>
                  <a:schemeClr val="bg1">
                    <a:lumMod val="85000"/>
                  </a:schemeClr>
                </a:solidFill>
                <a:latin typeface="adonis-web"/>
              </a:rPr>
              <a:t>Looking ahead, our focus will be on continuous improvement based on user feedback and technological advancements. This includes further enhancing system capabilities, expanding compatibility, and integrating cutting-edge security features to meet evolving needs.</a:t>
            </a:r>
          </a:p>
        </p:txBody>
      </p:sp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B8974502-6FAC-478D-A6A7-5AC5BE7794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435933"/>
            <a:ext cx="645766" cy="42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18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520</Words>
  <Application>Microsoft Office PowerPoint</Application>
  <PresentationFormat>Widescreen</PresentationFormat>
  <Paragraphs>92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adonis-web</vt:lpstr>
      <vt:lpstr>Algerian</vt:lpstr>
      <vt:lpstr>Aptos</vt:lpstr>
      <vt:lpstr>Aptos Display</vt:lpstr>
      <vt:lpstr>Arial</vt:lpstr>
      <vt:lpstr>Cambria</vt:lpstr>
      <vt:lpstr>HK Grotesk</vt:lpstr>
      <vt:lpstr>HK Grotesk Bold</vt:lpstr>
      <vt:lpstr>HK Grotesk Light</vt:lpstr>
      <vt:lpstr>HK Grotesk Light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Satish M</dc:creator>
  <cp:lastModifiedBy>Hrushikesh Pawar</cp:lastModifiedBy>
  <cp:revision>20</cp:revision>
  <dcterms:created xsi:type="dcterms:W3CDTF">2024-05-04T13:11:57Z</dcterms:created>
  <dcterms:modified xsi:type="dcterms:W3CDTF">2024-06-28T04:47:05Z</dcterms:modified>
</cp:coreProperties>
</file>

<file path=docProps/thumbnail.jpeg>
</file>